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7" r:id="rId3"/>
    <p:sldId id="316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7" r:id="rId12"/>
    <p:sldId id="318" r:id="rId13"/>
    <p:sldId id="319" r:id="rId14"/>
    <p:sldId id="320" r:id="rId15"/>
    <p:sldId id="321" r:id="rId16"/>
    <p:sldId id="322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AEFE-AFFC-3756-5F7F-CF77AEAC6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925C9-4182-9FD5-F2C6-57C9CD3A1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FC365-E1B1-155C-9D7A-F48A7827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97EE1-275F-A3E8-E115-9813859D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07F3E-D72C-0722-93F1-45855924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CB9F-AFA0-0BE4-85CA-EA938E90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3D920-A46F-C541-28D8-1BB3E21E0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09CE-4188-8C49-589B-D90DDC64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237D8-A75B-5C90-3E30-01E2458F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CEF6D-C683-901C-084E-250F2114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3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8BD802-81DA-B645-E279-DE72DC328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E82CA-8D52-F833-6FC8-6B2BB2665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B645C-5583-4A5E-FD01-DCBE8C9A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6B693-10D9-BA9C-3BBF-277704D8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C4DA0-84F5-6F0E-0730-61DB77B9A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B440-32A4-E857-11FE-33CE6C17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8A29-0674-5704-EF5A-C904B7439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93378-9EBF-85D5-B179-E63F8468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02B30-0D74-181A-C28A-58C7CD38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94C8-B0AF-B6E8-6568-FE70D6BE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6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4CBC-EFD3-BE4A-CDC5-913A39745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F9AF4-9C5A-461A-4542-DDB9F030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085CA-C75C-9A90-238D-65F432E9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FA5A-2B40-9557-0C9B-1F491317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29D3A-BE22-4935-0E02-71C915C5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9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97BB-13B5-E82D-A100-01BB9E05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38EF-93D1-D5BC-5DB4-34BB9FE65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C137D-EE3A-9814-B33D-2A0DFB31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6B850-FB84-87CE-7B0A-E18AB3A7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DE79-1FE8-8D09-B08B-CCCAA265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08982-BD63-D1BF-00B3-E1D8837C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E777-46C4-C822-7238-BBB9DA69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F023-2632-9193-F50C-3BBADD584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A3B17-D1D7-361A-616C-AB8FA3C8F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04EAE-DD4E-91F5-905A-08C2AAD0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489F4-1A06-E4D9-4C3E-E6809B49C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7A7DA-5F68-617C-D83D-FA80516A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FB2F1-AD42-BDF8-1B71-EF75A4B9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AF087-E9D4-07F3-35FA-57576722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573D-0A5E-7222-0D67-352F3B73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4FBCC-3011-70D6-E4A0-5F254973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F359E-AD2F-949A-6EC6-B0C66817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4BB81-BE16-1E95-903B-1E915835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F60BA-B36E-73E3-699B-BFB3564F2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ED67F-87ED-9C99-1B3F-01FC2FA2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44265-6516-5C19-EABF-F4506CB6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0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A056-738D-459B-8328-87CFABF4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EC68-88C8-63EA-16E2-DEA30BC9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F2B9C-D832-DAE1-C54E-B5F5AA03F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07435-C454-6523-0B9E-A9F498BA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67454-E6D5-64C2-B7FA-1584A571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94EB2-5853-8E69-7A8C-91DCA9B81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8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1646-A0BF-6CDB-4D40-ED945DCB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85BA2-F4EA-BA15-ABE7-FA3ADBB7E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DEC50-4EB7-FB4A-7589-9B2A1D050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3808E-43FA-DB82-346B-E98A07F1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BED80-8CDB-F7D1-D3A9-68E0D18A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F0132-CB53-5A97-87D7-C8FEC7DB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5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D8B59A-3D51-291D-EA3C-8B4BCD18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AEEC3-01C0-1A7F-1800-5E04A2FA9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CD2EC-2454-CE07-0E84-F9E02D76F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7863A-A940-4184-A215-F090C59AA4ED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DEBB3-3B2E-7EC1-3E85-7B058BC65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20D03-C7AE-F4A7-28CD-427A642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5A71B-DFD3-4148-B9AB-A8B1131A0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4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54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9BFE-B9C1-A044-3F56-BD0FFD8F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 II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6A65FE85-89BC-4F67-B366-0EA58CB88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45390"/>
            <a:ext cx="10631905" cy="427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The basic idea of genetic algorithms (evolutionary programming).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sz="2000" dirty="0"/>
              <a:t> Initialize a population of </a:t>
            </a:r>
            <a:r>
              <a:rPr lang="en-US" altLang="en-US" sz="2000" i="1" dirty="0"/>
              <a:t>n</a:t>
            </a:r>
            <a:r>
              <a:rPr lang="en-US" altLang="en-US" sz="2000" dirty="0"/>
              <a:t> states (randomly)</a:t>
            </a:r>
            <a:r>
              <a:rPr lang="en-US" altLang="en-US" sz="2400" b="1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While time allows</a:t>
            </a: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sz="2000" dirty="0"/>
              <a:t> Measure the quality of the states using some </a:t>
            </a:r>
            <a:r>
              <a:rPr lang="en-US" altLang="en-US" sz="2000" i="1" dirty="0"/>
              <a:t>fitness function</a:t>
            </a:r>
            <a:r>
              <a:rPr lang="en-US" altLang="en-US" sz="2000" dirty="0"/>
              <a:t>.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sz="2000" dirty="0"/>
              <a:t> “kill off” some of the states.</a:t>
            </a: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sz="2000" dirty="0"/>
              <a:t> Allow the surviving states to reproduce (sexually or asexually or..)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/>
              <a:t>end</a:t>
            </a:r>
            <a:endParaRPr lang="en-US" altLang="en-US" sz="2400" dirty="0"/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sz="2000" dirty="0"/>
              <a:t> Report best state as answer.</a:t>
            </a:r>
            <a:endParaRPr lang="en-US" alt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A87B3-07B5-4E68-B4DA-317F5B48B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79" y="5823284"/>
            <a:ext cx="11823032" cy="80210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All we need to do is… (A) figure out how to represent the states. (B) Figure out a fitness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Function. (C) Figure out how to allow our states to reproduce (operators)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172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89582-AD43-2979-2AA7-D5AE2BF91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06" y="224512"/>
            <a:ext cx="8626588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4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71A2E-6A6D-FA52-C06E-BF592E08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262615"/>
            <a:ext cx="8390347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23597-C79C-A7AE-AAE2-6705DF2B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251184"/>
            <a:ext cx="8375106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8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EEC44-41C7-3ED2-2897-EF98509F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270236"/>
            <a:ext cx="8413209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1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2990-4EF3-72C8-9001-2FD93579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B6E1-9DD5-17DF-3034-66AC6F71F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possible representation of the states</a:t>
            </a:r>
          </a:p>
          <a:p>
            <a:pPr marL="0" indent="0">
              <a:buNone/>
            </a:pPr>
            <a:r>
              <a:rPr lang="en-US" dirty="0"/>
              <a:t>In a tree structure…</a:t>
            </a:r>
          </a:p>
          <a:p>
            <a:pPr marL="0" indent="0">
              <a:buNone/>
            </a:pPr>
            <a:r>
              <a:rPr lang="en-US" dirty="0"/>
              <a:t>(in GA, states are often called genomes)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problems where we are trying to</a:t>
            </a:r>
          </a:p>
          <a:p>
            <a:pPr marL="0" indent="0">
              <a:buNone/>
            </a:pPr>
            <a:r>
              <a:rPr lang="en-US" dirty="0"/>
              <a:t>Find the best order to do some thing</a:t>
            </a:r>
          </a:p>
          <a:p>
            <a:pPr marL="0" indent="0">
              <a:buNone/>
            </a:pPr>
            <a:r>
              <a:rPr lang="en-US" dirty="0"/>
              <a:t>(TSP), a linked list might work…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52BBD-31D0-4248-AAAF-7B69BE5C8E25}"/>
              </a:ext>
            </a:extLst>
          </p:cNvPr>
          <p:cNvGrpSpPr>
            <a:grpSpLocks/>
          </p:cNvGrpSpPr>
          <p:nvPr/>
        </p:nvGrpSpPr>
        <p:grpSpPr bwMode="auto">
          <a:xfrm>
            <a:off x="6887243" y="2124869"/>
            <a:ext cx="4641850" cy="3752850"/>
            <a:chOff x="1640" y="1520"/>
            <a:chExt cx="2924" cy="23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4BDFC7-820C-41DE-AC78-F654BDFE6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0" y="3548"/>
              <a:ext cx="336" cy="336"/>
              <a:chOff x="3504" y="2976"/>
              <a:chExt cx="336" cy="336"/>
            </a:xfrm>
          </p:grpSpPr>
          <p:sp>
            <p:nvSpPr>
              <p:cNvPr id="42" name="Text Box 7">
                <a:extLst>
                  <a:ext uri="{FF2B5EF4-FFF2-40B4-BE49-F238E27FC236}">
                    <a16:creationId xmlns:a16="http://schemas.microsoft.com/office/drawing/2014/main" id="{865DBEAE-3A8B-47F6-B1FD-5F30605ABB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y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A09A9D6-4AB4-4BE6-8A7F-3729B644C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33D648-6594-4390-A57D-416833BB0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8" y="3528"/>
              <a:ext cx="336" cy="336"/>
              <a:chOff x="3504" y="2976"/>
              <a:chExt cx="336" cy="336"/>
            </a:xfrm>
          </p:grpSpPr>
          <p:sp>
            <p:nvSpPr>
              <p:cNvPr id="40" name="Text Box 10">
                <a:extLst>
                  <a:ext uri="{FF2B5EF4-FFF2-40B4-BE49-F238E27FC236}">
                    <a16:creationId xmlns:a16="http://schemas.microsoft.com/office/drawing/2014/main" id="{F31D5647-C177-4AB6-8FA4-B3E5FD299B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x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043102D-0CEB-4261-A1DD-37541783D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A38E3B-EC75-4ABF-9A7F-6AC96B305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0" y="3024"/>
              <a:ext cx="336" cy="336"/>
              <a:chOff x="3504" y="2976"/>
              <a:chExt cx="336" cy="336"/>
            </a:xfrm>
          </p:grpSpPr>
          <p:sp>
            <p:nvSpPr>
              <p:cNvPr id="38" name="Text Box 13">
                <a:extLst>
                  <a:ext uri="{FF2B5EF4-FFF2-40B4-BE49-F238E27FC236}">
                    <a16:creationId xmlns:a16="http://schemas.microsoft.com/office/drawing/2014/main" id="{46A71DA7-725C-4774-A103-06A80304D3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-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B9A6E3D-A1D8-4E2A-930D-A71D5F83B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2217C7A-C0AD-4898-9A46-883E056F1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8" y="2512"/>
              <a:ext cx="336" cy="336"/>
              <a:chOff x="3504" y="2976"/>
              <a:chExt cx="336" cy="336"/>
            </a:xfrm>
          </p:grpSpPr>
          <p:sp>
            <p:nvSpPr>
              <p:cNvPr id="36" name="Text Box 16">
                <a:extLst>
                  <a:ext uri="{FF2B5EF4-FFF2-40B4-BE49-F238E27FC236}">
                    <a16:creationId xmlns:a16="http://schemas.microsoft.com/office/drawing/2014/main" id="{ED91E05F-ED57-4658-8BB7-BAAB1C747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31"/>
                <a:ext cx="19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/>
                  <a:t>tan</a:t>
                </a:r>
                <a:endParaRPr lang="en-US" altLang="en-US" sz="24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F1263B-ACB5-474D-821E-31C982D12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5CEA61-3B2A-4DF7-A8CA-4B0F19BD4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008"/>
              <a:ext cx="336" cy="336"/>
              <a:chOff x="3504" y="2976"/>
              <a:chExt cx="336" cy="336"/>
            </a:xfrm>
          </p:grpSpPr>
          <p:sp>
            <p:nvSpPr>
              <p:cNvPr id="34" name="Text Box 19">
                <a:extLst>
                  <a:ext uri="{FF2B5EF4-FFF2-40B4-BE49-F238E27FC236}">
                    <a16:creationId xmlns:a16="http://schemas.microsoft.com/office/drawing/2014/main" id="{13506397-AF04-4956-9F54-8C665EDB34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5" y="3031"/>
                <a:ext cx="18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/>
                  <a:t>sin</a:t>
                </a:r>
                <a:endParaRPr lang="en-US" altLang="en-US" sz="24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54911A0-1320-4163-B12B-DCB692D71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A742117-ABA8-492E-A376-35C891E01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520"/>
              <a:ext cx="336" cy="336"/>
              <a:chOff x="3504" y="2976"/>
              <a:chExt cx="336" cy="336"/>
            </a:xfrm>
          </p:grpSpPr>
          <p:sp>
            <p:nvSpPr>
              <p:cNvPr id="32" name="Text Box 22">
                <a:extLst>
                  <a:ext uri="{FF2B5EF4-FFF2-40B4-BE49-F238E27FC236}">
                    <a16:creationId xmlns:a16="http://schemas.microsoft.com/office/drawing/2014/main" id="{884B5539-42C0-4333-A50C-680BEBC93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8" y="3000"/>
                <a:ext cx="2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+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397710-8305-4B12-9708-074134918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A8824F-AFEA-47AE-AA17-C16E037D8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" y="2008"/>
              <a:ext cx="336" cy="336"/>
              <a:chOff x="3504" y="2976"/>
              <a:chExt cx="336" cy="336"/>
            </a:xfrm>
          </p:grpSpPr>
          <p:sp>
            <p:nvSpPr>
              <p:cNvPr id="30" name="Text Box 25">
                <a:extLst>
                  <a:ext uri="{FF2B5EF4-FFF2-40B4-BE49-F238E27FC236}">
                    <a16:creationId xmlns:a16="http://schemas.microsoft.com/office/drawing/2014/main" id="{844607C3-1247-4D92-BD66-716ACE1BAE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31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/>
                  <a:t>log</a:t>
                </a:r>
                <a:endParaRPr lang="en-US" altLang="en-US" sz="24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36FE4C5-C95A-45A3-8FA1-804AC13E7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FBBF85-2DEC-4A62-AD00-0060B5678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4" y="3024"/>
              <a:ext cx="336" cy="336"/>
              <a:chOff x="3504" y="2976"/>
              <a:chExt cx="336" cy="336"/>
            </a:xfrm>
          </p:grpSpPr>
          <p:sp>
            <p:nvSpPr>
              <p:cNvPr id="28" name="Text Box 28">
                <a:extLst>
                  <a:ext uri="{FF2B5EF4-FFF2-40B4-BE49-F238E27FC236}">
                    <a16:creationId xmlns:a16="http://schemas.microsoft.com/office/drawing/2014/main" id="{53EF5145-3A34-4DD3-8192-1DD17ADDCC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y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95D05B3-6813-4CEE-86CE-C2DC56146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9B80F4-DD7C-4EA9-9E3E-698C5544F0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8" y="2512"/>
              <a:ext cx="336" cy="336"/>
              <a:chOff x="3504" y="2976"/>
              <a:chExt cx="336" cy="336"/>
            </a:xfrm>
          </p:grpSpPr>
          <p:sp>
            <p:nvSpPr>
              <p:cNvPr id="26" name="Text Box 31">
                <a:extLst>
                  <a:ext uri="{FF2B5EF4-FFF2-40B4-BE49-F238E27FC236}">
                    <a16:creationId xmlns:a16="http://schemas.microsoft.com/office/drawing/2014/main" id="{B510E2FE-D2EB-4630-8C4E-6B31C54AA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46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pow</a:t>
                </a:r>
                <a:endParaRPr lang="en-US" altLang="en-US" sz="24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26B5AEB-4281-41CA-8C83-6C0A78318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14" name="Line 33">
              <a:extLst>
                <a:ext uri="{FF2B5EF4-FFF2-40B4-BE49-F238E27FC236}">
                  <a16:creationId xmlns:a16="http://schemas.microsoft.com/office/drawing/2014/main" id="{2D54FE69-6770-48C6-BCFF-2B4FCDB1A8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1824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34">
              <a:extLst>
                <a:ext uri="{FF2B5EF4-FFF2-40B4-BE49-F238E27FC236}">
                  <a16:creationId xmlns:a16="http://schemas.microsoft.com/office/drawing/2014/main" id="{74838BD8-524D-4CAB-8F0C-5ADCEBE179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4" y="3356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35">
              <a:extLst>
                <a:ext uri="{FF2B5EF4-FFF2-40B4-BE49-F238E27FC236}">
                  <a16:creationId xmlns:a16="http://schemas.microsoft.com/office/drawing/2014/main" id="{B4FADBAD-A59A-4CCA-B631-79176E07F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8" y="2820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36">
              <a:extLst>
                <a:ext uri="{FF2B5EF4-FFF2-40B4-BE49-F238E27FC236}">
                  <a16:creationId xmlns:a16="http://schemas.microsoft.com/office/drawing/2014/main" id="{E7393D2B-4C69-4215-B914-27FB3A2D0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60" y="2320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451AB3-914B-45D7-B0C3-FABD50ED6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0" y="3028"/>
              <a:ext cx="336" cy="336"/>
              <a:chOff x="3504" y="2976"/>
              <a:chExt cx="336" cy="336"/>
            </a:xfrm>
          </p:grpSpPr>
          <p:sp>
            <p:nvSpPr>
              <p:cNvPr id="24" name="Text Box 38">
                <a:extLst>
                  <a:ext uri="{FF2B5EF4-FFF2-40B4-BE49-F238E27FC236}">
                    <a16:creationId xmlns:a16="http://schemas.microsoft.com/office/drawing/2014/main" id="{10FA539F-FE4C-4C84-95FE-01E4847E1D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4" y="3000"/>
                <a:ext cx="1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A43F2FD-3F18-479D-AF2C-CEF8592E8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19" name="Line 40">
              <a:extLst>
                <a:ext uri="{FF2B5EF4-FFF2-40B4-BE49-F238E27FC236}">
                  <a16:creationId xmlns:a16="http://schemas.microsoft.com/office/drawing/2014/main" id="{5F60D70D-DB22-471D-B880-E2037B7BD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2" y="1832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1">
              <a:extLst>
                <a:ext uri="{FF2B5EF4-FFF2-40B4-BE49-F238E27FC236}">
                  <a16:creationId xmlns:a16="http://schemas.microsoft.com/office/drawing/2014/main" id="{B21BCF1E-E735-47CE-A4BD-9834E4A61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" y="2816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2">
              <a:extLst>
                <a:ext uri="{FF2B5EF4-FFF2-40B4-BE49-F238E27FC236}">
                  <a16:creationId xmlns:a16="http://schemas.microsoft.com/office/drawing/2014/main" id="{3A7477C3-7917-4FCE-AA61-64C13FB19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" y="2320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3">
              <a:extLst>
                <a:ext uri="{FF2B5EF4-FFF2-40B4-BE49-F238E27FC236}">
                  <a16:creationId xmlns:a16="http://schemas.microsoft.com/office/drawing/2014/main" id="{1389DE30-9EF6-410B-942C-9A52451F4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3328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4">
              <a:extLst>
                <a:ext uri="{FF2B5EF4-FFF2-40B4-BE49-F238E27FC236}">
                  <a16:creationId xmlns:a16="http://schemas.microsoft.com/office/drawing/2014/main" id="{5FE8F01E-95A2-4B78-B812-37FA06C8F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828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FB1FC-4C24-4ACD-8A4C-E67BDE99C0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5358" y="6057900"/>
            <a:ext cx="3930650" cy="434975"/>
            <a:chOff x="209" y="3884"/>
            <a:chExt cx="2476" cy="274"/>
          </a:xfrm>
        </p:grpSpPr>
        <p:sp>
          <p:nvSpPr>
            <p:cNvPr id="45" name="AutoShape 52">
              <a:extLst>
                <a:ext uri="{FF2B5EF4-FFF2-40B4-BE49-F238E27FC236}">
                  <a16:creationId xmlns:a16="http://schemas.microsoft.com/office/drawing/2014/main" id="{1A4DA1A1-C61A-4014-A36E-70040B8C700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9" y="3884"/>
              <a:ext cx="247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87DF5F6-002F-41E5-91BB-25DF08883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" y="3891"/>
              <a:ext cx="261" cy="261"/>
              <a:chOff x="583" y="3891"/>
              <a:chExt cx="261" cy="26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CE1E490-19ED-4D33-B245-47FB6A7F6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3910"/>
                <a:ext cx="190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B108E75-3D48-4869-AAA9-A43DB1E8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3942"/>
                <a:ext cx="16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C</a:t>
                </a:r>
                <a:endParaRPr lang="en-US" altLang="en-US" sz="2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0B5F6FC8-C655-4351-9041-E26C49F39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" y="3891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7AE7AD-57A9-497B-BF0D-C6D8163F98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" y="3891"/>
              <a:ext cx="262" cy="261"/>
              <a:chOff x="215" y="3891"/>
              <a:chExt cx="262" cy="26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A4E67D5-50D3-449A-805D-66CF2BB99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3910"/>
                <a:ext cx="183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7CD34B8-841A-4541-80B5-8246CDF3E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" y="3920"/>
                <a:ext cx="179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  </a:t>
                </a:r>
                <a:r>
                  <a:rPr lang="en-US" altLang="en-US" sz="1900">
                    <a:solidFill>
                      <a:srgbClr val="FF0000"/>
                    </a:solidFill>
                  </a:rPr>
                  <a:t>A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2BF7E4B-890E-4265-A8CC-D8206D180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" y="3891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5EEC3E8-BE50-4EB0-8CAD-EBD650AFD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" y="3891"/>
              <a:ext cx="262" cy="261"/>
              <a:chOff x="949" y="3891"/>
              <a:chExt cx="262" cy="261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C254654-CF2A-48D5-AFF2-7BD2AFD09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7" y="3910"/>
                <a:ext cx="18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0FDA7-8D2F-44A1-B3D9-7F5DAED1F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3942"/>
                <a:ext cx="154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E</a:t>
                </a:r>
                <a:endParaRPr lang="en-US" altLang="en-US" sz="2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7B3408E-4177-44D9-AFE6-EA2959A6F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" y="3891"/>
                <a:ext cx="262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D9E43C-CCD6-46CB-88FD-9E687CF89F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7" y="3891"/>
              <a:ext cx="261" cy="261"/>
              <a:chOff x="1317" y="3891"/>
              <a:chExt cx="261" cy="261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5956FEB-CD65-40E8-8278-59D523A99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" y="3910"/>
                <a:ext cx="17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CA1B9F9-C997-4791-9275-92FBC76EB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0" y="3942"/>
                <a:ext cx="146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F</a:t>
                </a:r>
                <a:endParaRPr lang="en-US" altLang="en-US" sz="24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D876FED-9A59-4C4D-92ED-1CC303E60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3891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15CC162-4B03-4A04-8010-94FB4099D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0" y="3891"/>
              <a:ext cx="261" cy="261"/>
              <a:chOff x="2050" y="3891"/>
              <a:chExt cx="261" cy="26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7CF0C65-CF29-4E87-AE82-1F78619EA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" y="3910"/>
                <a:ext cx="190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DBADB01-93C1-474E-83F1-4E7D09F6F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3942"/>
                <a:ext cx="16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B</a:t>
                </a:r>
                <a:endParaRPr lang="en-US" altLang="en-US" sz="24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337A78F-33DB-40D1-8F6A-9DD9CF1E8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" y="3891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FEBFD21-3312-4B6B-9FB1-653C417F8E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3" y="3891"/>
              <a:ext cx="264" cy="261"/>
              <a:chOff x="1683" y="3891"/>
              <a:chExt cx="264" cy="26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D7F4BCE-87D6-42C2-9F8C-CA0D57031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" y="3910"/>
                <a:ext cx="199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1D6A4DD-41E0-45DD-A73B-22E23E06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942"/>
                <a:ext cx="171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D</a:t>
                </a:r>
                <a:endParaRPr lang="en-US" altLang="en-US" sz="24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4738FD6-78E1-4EF2-B237-BF1824995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3" y="3891"/>
                <a:ext cx="262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C4607AA-C489-4EEF-B2A6-A4685BE4B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8" y="3891"/>
              <a:ext cx="261" cy="261"/>
              <a:chOff x="2418" y="3891"/>
              <a:chExt cx="261" cy="26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FD564C8-9450-4B94-8C5F-CC724C6B8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" y="3910"/>
                <a:ext cx="198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EA3B7E0-F519-401A-8E9E-ED3A84F4C8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3942"/>
                <a:ext cx="11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FF0000"/>
                    </a:solidFill>
                  </a:rPr>
                  <a:t>A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8396318-C060-479F-9B77-81FFC3A2F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8" y="3891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53" name="Line 82">
              <a:extLst>
                <a:ext uri="{FF2B5EF4-FFF2-40B4-BE49-F238E27FC236}">
                  <a16:creationId xmlns:a16="http://schemas.microsoft.com/office/drawing/2014/main" id="{8D595C9D-3D9C-4E96-967B-F3CD49638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" y="4023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Line 83">
              <a:extLst>
                <a:ext uri="{FF2B5EF4-FFF2-40B4-BE49-F238E27FC236}">
                  <a16:creationId xmlns:a16="http://schemas.microsoft.com/office/drawing/2014/main" id="{2937CF5B-E14B-445A-A305-5344D18BE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" y="4018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Line 84">
              <a:extLst>
                <a:ext uri="{FF2B5EF4-FFF2-40B4-BE49-F238E27FC236}">
                  <a16:creationId xmlns:a16="http://schemas.microsoft.com/office/drawing/2014/main" id="{2AD5F4B3-D658-4D9F-B37C-073F85FA2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0" y="4016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Line 85">
              <a:extLst>
                <a:ext uri="{FF2B5EF4-FFF2-40B4-BE49-F238E27FC236}">
                  <a16:creationId xmlns:a16="http://schemas.microsoft.com/office/drawing/2014/main" id="{F1D4EC86-C607-479A-A4A7-BC2D01AC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9" y="4021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86">
              <a:extLst>
                <a:ext uri="{FF2B5EF4-FFF2-40B4-BE49-F238E27FC236}">
                  <a16:creationId xmlns:a16="http://schemas.microsoft.com/office/drawing/2014/main" id="{B7F53D0A-2293-42D2-816A-7307A7082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6" y="4030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Line 87">
              <a:extLst>
                <a:ext uri="{FF2B5EF4-FFF2-40B4-BE49-F238E27FC236}">
                  <a16:creationId xmlns:a16="http://schemas.microsoft.com/office/drawing/2014/main" id="{AC2B02E6-54DA-4F2E-B72D-47AB4EDC4D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" y="4024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E4E39C56-68CE-4143-8F89-BA63FEFD2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342" y="3493294"/>
            <a:ext cx="3900655" cy="792956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Another is a bitstring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3357049-CFED-4A3E-A184-5D174C1CF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444" y="1469231"/>
            <a:ext cx="289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log(x</a:t>
            </a:r>
            <a:r>
              <a:rPr lang="en-US" altLang="en-US" sz="2400" baseline="30000"/>
              <a:t>y</a:t>
            </a:r>
            <a:r>
              <a:rPr lang="en-US" altLang="en-US" sz="2400"/>
              <a:t>) + sin(tan(y-x))</a:t>
            </a:r>
          </a:p>
        </p:txBody>
      </p:sp>
      <p:sp>
        <p:nvSpPr>
          <p:cNvPr id="82" name="Text Box 47">
            <a:extLst>
              <a:ext uri="{FF2B5EF4-FFF2-40B4-BE49-F238E27FC236}">
                <a16:creationId xmlns:a16="http://schemas.microsoft.com/office/drawing/2014/main" id="{DBCDD9FC-4548-45C8-BFAB-3508C1241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42" y="3819525"/>
            <a:ext cx="293211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100111010101001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994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B809D-3DA1-5A13-DA82-C88AD015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10" y="170657"/>
            <a:ext cx="6334543" cy="807912"/>
          </a:xfrm>
        </p:spPr>
        <p:txBody>
          <a:bodyPr/>
          <a:lstStyle/>
          <a:p>
            <a:r>
              <a:rPr lang="en-US" dirty="0"/>
              <a:t>Genetic Algorithms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91F1-2E99-3E49-00E6-0B549A37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976313"/>
            <a:ext cx="6456947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Usually, the fitness function is fairly trivial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the function maximizing problem we can evaluate the given function with the state (the values for </a:t>
            </a:r>
            <a:r>
              <a:rPr lang="en-US" dirty="0" err="1"/>
              <a:t>x,y,z</a:t>
            </a:r>
            <a:r>
              <a:rPr lang="en-US" dirty="0"/>
              <a:t>,…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the function finding problem we can evaluate the function and see how close it matches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TSP the fitness function is just the length of the tour represented by the linked list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5209E6-6F2C-4D87-9AAA-BCEF563D1E10}"/>
              </a:ext>
            </a:extLst>
          </p:cNvPr>
          <p:cNvGrpSpPr>
            <a:grpSpLocks/>
          </p:cNvGrpSpPr>
          <p:nvPr/>
        </p:nvGrpSpPr>
        <p:grpSpPr bwMode="auto">
          <a:xfrm>
            <a:off x="6618872" y="574613"/>
            <a:ext cx="5166894" cy="4382398"/>
            <a:chOff x="1640" y="1520"/>
            <a:chExt cx="2924" cy="23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1E6C03-7069-49A3-BD58-99FB5A032B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40" y="3548"/>
              <a:ext cx="336" cy="336"/>
              <a:chOff x="3504" y="2976"/>
              <a:chExt cx="336" cy="336"/>
            </a:xfrm>
          </p:grpSpPr>
          <p:sp>
            <p:nvSpPr>
              <p:cNvPr id="42" name="Text Box 7">
                <a:extLst>
                  <a:ext uri="{FF2B5EF4-FFF2-40B4-BE49-F238E27FC236}">
                    <a16:creationId xmlns:a16="http://schemas.microsoft.com/office/drawing/2014/main" id="{A98A6D0F-2C4F-4218-9AC1-918849EEDA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y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2BFBF74-AC9A-45B1-AE18-C4DFBBC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7CE066-4B45-4392-88CB-5A9926B93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8" y="3528"/>
              <a:ext cx="336" cy="336"/>
              <a:chOff x="3504" y="2976"/>
              <a:chExt cx="336" cy="336"/>
            </a:xfrm>
          </p:grpSpPr>
          <p:sp>
            <p:nvSpPr>
              <p:cNvPr id="40" name="Text Box 10">
                <a:extLst>
                  <a:ext uri="{FF2B5EF4-FFF2-40B4-BE49-F238E27FC236}">
                    <a16:creationId xmlns:a16="http://schemas.microsoft.com/office/drawing/2014/main" id="{4764AF2D-47CE-4588-AD7D-91EEB15492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x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2466DA4-CDBB-4E9A-9167-AE9E6899C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28C069-5394-49CE-9E71-AF3D088C65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0" y="3024"/>
              <a:ext cx="336" cy="336"/>
              <a:chOff x="3504" y="2976"/>
              <a:chExt cx="336" cy="336"/>
            </a:xfrm>
          </p:grpSpPr>
          <p:sp>
            <p:nvSpPr>
              <p:cNvPr id="38" name="Text Box 13">
                <a:extLst>
                  <a:ext uri="{FF2B5EF4-FFF2-40B4-BE49-F238E27FC236}">
                    <a16:creationId xmlns:a16="http://schemas.microsoft.com/office/drawing/2014/main" id="{6267AC46-BD78-4AFD-9996-7959ADC792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-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AD28762-89BE-4B52-B555-CE358CDF0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9384BF6-637F-4710-A91F-1C1982CA10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8" y="2512"/>
              <a:ext cx="336" cy="336"/>
              <a:chOff x="3504" y="2976"/>
              <a:chExt cx="336" cy="336"/>
            </a:xfrm>
          </p:grpSpPr>
          <p:sp>
            <p:nvSpPr>
              <p:cNvPr id="36" name="Text Box 16">
                <a:extLst>
                  <a:ext uri="{FF2B5EF4-FFF2-40B4-BE49-F238E27FC236}">
                    <a16:creationId xmlns:a16="http://schemas.microsoft.com/office/drawing/2014/main" id="{6F2CF0B4-CA49-4471-8E0C-D34292547C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31"/>
                <a:ext cx="19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/>
                  <a:t>tan</a:t>
                </a:r>
                <a:endParaRPr lang="en-US" altLang="en-US" sz="24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D5C842-93FF-45F3-9930-11305F549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72BA40-E067-40F5-9DE7-53186171A1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2008"/>
              <a:ext cx="336" cy="336"/>
              <a:chOff x="3504" y="2976"/>
              <a:chExt cx="336" cy="336"/>
            </a:xfrm>
          </p:grpSpPr>
          <p:sp>
            <p:nvSpPr>
              <p:cNvPr id="34" name="Text Box 19">
                <a:extLst>
                  <a:ext uri="{FF2B5EF4-FFF2-40B4-BE49-F238E27FC236}">
                    <a16:creationId xmlns:a16="http://schemas.microsoft.com/office/drawing/2014/main" id="{E88E6B93-5F1F-46D8-B348-5A6AA4B5C4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5" y="3031"/>
                <a:ext cx="18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/>
                  <a:t>sin</a:t>
                </a:r>
                <a:endParaRPr lang="en-US" altLang="en-US" sz="24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73F399C-6D00-4933-A287-C6B44FE45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D407789-DF32-4CB0-B87A-04B199A613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4" y="1520"/>
              <a:ext cx="336" cy="336"/>
              <a:chOff x="3504" y="2976"/>
              <a:chExt cx="336" cy="336"/>
            </a:xfrm>
          </p:grpSpPr>
          <p:sp>
            <p:nvSpPr>
              <p:cNvPr id="32" name="Text Box 22">
                <a:extLst>
                  <a:ext uri="{FF2B5EF4-FFF2-40B4-BE49-F238E27FC236}">
                    <a16:creationId xmlns:a16="http://schemas.microsoft.com/office/drawing/2014/main" id="{B8139068-A766-414A-80E4-7C0CEAA6E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8" y="3000"/>
                <a:ext cx="20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+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B4BBA74-46AA-4DCB-BCB3-B4CEA0630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A78D53-D6FA-4163-B40E-1DD18F0F15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" y="2008"/>
              <a:ext cx="336" cy="336"/>
              <a:chOff x="3504" y="2976"/>
              <a:chExt cx="336" cy="336"/>
            </a:xfrm>
          </p:grpSpPr>
          <p:sp>
            <p:nvSpPr>
              <p:cNvPr id="30" name="Text Box 25">
                <a:extLst>
                  <a:ext uri="{FF2B5EF4-FFF2-40B4-BE49-F238E27FC236}">
                    <a16:creationId xmlns:a16="http://schemas.microsoft.com/office/drawing/2014/main" id="{4DFDE9D5-B3E9-49BC-A0F8-85B0B6838E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31"/>
                <a:ext cx="2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/>
                  <a:t>log</a:t>
                </a:r>
                <a:endParaRPr lang="en-US" altLang="en-US" sz="24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CAD1AF3-2A37-4B08-90FB-7EC22453B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251AC6-1239-4A4D-BFD3-50AB7F05B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4" y="3024"/>
              <a:ext cx="336" cy="336"/>
              <a:chOff x="3504" y="2976"/>
              <a:chExt cx="336" cy="336"/>
            </a:xfrm>
          </p:grpSpPr>
          <p:sp>
            <p:nvSpPr>
              <p:cNvPr id="28" name="Text Box 28">
                <a:extLst>
                  <a:ext uri="{FF2B5EF4-FFF2-40B4-BE49-F238E27FC236}">
                    <a16:creationId xmlns:a16="http://schemas.microsoft.com/office/drawing/2014/main" id="{7B6F6E61-4752-4ADF-913C-FE3F9C8489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0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y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60BFD7D-22BE-40F6-AC4D-BE8A1BD8E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B4726FC-451B-4FF5-93C2-0AD53002F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8" y="2512"/>
              <a:ext cx="336" cy="336"/>
              <a:chOff x="3504" y="2976"/>
              <a:chExt cx="336" cy="336"/>
            </a:xfrm>
          </p:grpSpPr>
          <p:sp>
            <p:nvSpPr>
              <p:cNvPr id="26" name="Text Box 31">
                <a:extLst>
                  <a:ext uri="{FF2B5EF4-FFF2-40B4-BE49-F238E27FC236}">
                    <a16:creationId xmlns:a16="http://schemas.microsoft.com/office/drawing/2014/main" id="{D3DE2AF2-9B42-4745-97CF-01C358190E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6" y="3046"/>
                <a:ext cx="24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/>
                  <a:t>pow</a:t>
                </a:r>
                <a:endParaRPr lang="en-US" altLang="en-US" sz="24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A781A89-8DBC-4C36-BEF6-9645D3418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14" name="Line 33">
              <a:extLst>
                <a:ext uri="{FF2B5EF4-FFF2-40B4-BE49-F238E27FC236}">
                  <a16:creationId xmlns:a16="http://schemas.microsoft.com/office/drawing/2014/main" id="{7C31B72B-4DE1-4F44-8D06-BE51BFF590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0" y="1824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34">
              <a:extLst>
                <a:ext uri="{FF2B5EF4-FFF2-40B4-BE49-F238E27FC236}">
                  <a16:creationId xmlns:a16="http://schemas.microsoft.com/office/drawing/2014/main" id="{5F40BC2C-9503-4C01-B20B-2451E9719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4" y="3356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35">
              <a:extLst>
                <a:ext uri="{FF2B5EF4-FFF2-40B4-BE49-F238E27FC236}">
                  <a16:creationId xmlns:a16="http://schemas.microsoft.com/office/drawing/2014/main" id="{37CE2880-109D-4E68-84B2-C33A9A002F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88" y="2820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36">
              <a:extLst>
                <a:ext uri="{FF2B5EF4-FFF2-40B4-BE49-F238E27FC236}">
                  <a16:creationId xmlns:a16="http://schemas.microsoft.com/office/drawing/2014/main" id="{42973ACE-C489-4E3A-91DA-A7C3B10EE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60" y="2320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E74E3-4C9A-4BFB-9443-880884185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0" y="3028"/>
              <a:ext cx="336" cy="336"/>
              <a:chOff x="3504" y="2976"/>
              <a:chExt cx="336" cy="336"/>
            </a:xfrm>
          </p:grpSpPr>
          <p:sp>
            <p:nvSpPr>
              <p:cNvPr id="24" name="Text Box 38">
                <a:extLst>
                  <a:ext uri="{FF2B5EF4-FFF2-40B4-BE49-F238E27FC236}">
                    <a16:creationId xmlns:a16="http://schemas.microsoft.com/office/drawing/2014/main" id="{2CDB6DAD-7855-4556-8711-3F73A871D8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24" y="3000"/>
                <a:ext cx="19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x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88729BB-C1A0-44E4-805B-36C0CD3FF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336" cy="336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19" name="Line 40">
              <a:extLst>
                <a:ext uri="{FF2B5EF4-FFF2-40B4-BE49-F238E27FC236}">
                  <a16:creationId xmlns:a16="http://schemas.microsoft.com/office/drawing/2014/main" id="{0A2BE666-3EEE-4B81-8FAE-7BEE24C01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2" y="1832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1">
              <a:extLst>
                <a:ext uri="{FF2B5EF4-FFF2-40B4-BE49-F238E27FC236}">
                  <a16:creationId xmlns:a16="http://schemas.microsoft.com/office/drawing/2014/main" id="{ACBD2C67-E907-4D40-BADF-6BF6D11C1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" y="2816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2">
              <a:extLst>
                <a:ext uri="{FF2B5EF4-FFF2-40B4-BE49-F238E27FC236}">
                  <a16:creationId xmlns:a16="http://schemas.microsoft.com/office/drawing/2014/main" id="{FBD813DB-D5A3-4DF2-AE41-F749B62B9A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" y="2320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3">
              <a:extLst>
                <a:ext uri="{FF2B5EF4-FFF2-40B4-BE49-F238E27FC236}">
                  <a16:creationId xmlns:a16="http://schemas.microsoft.com/office/drawing/2014/main" id="{32126174-877E-420F-B061-231F234E0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2" y="3328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4">
              <a:extLst>
                <a:ext uri="{FF2B5EF4-FFF2-40B4-BE49-F238E27FC236}">
                  <a16:creationId xmlns:a16="http://schemas.microsoft.com/office/drawing/2014/main" id="{B1359326-FDA1-469C-9041-CD10D79E1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828"/>
              <a:ext cx="172" cy="2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680593-05C5-48EE-B118-6462DB1C79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580" y="6231731"/>
            <a:ext cx="3930650" cy="434975"/>
            <a:chOff x="194" y="3819"/>
            <a:chExt cx="2476" cy="274"/>
          </a:xfrm>
        </p:grpSpPr>
        <p:sp>
          <p:nvSpPr>
            <p:cNvPr id="45" name="AutoShape 55">
              <a:extLst>
                <a:ext uri="{FF2B5EF4-FFF2-40B4-BE49-F238E27FC236}">
                  <a16:creationId xmlns:a16="http://schemas.microsoft.com/office/drawing/2014/main" id="{5E68F4B5-76C9-4328-9B8F-9A38E010B57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4" y="3819"/>
              <a:ext cx="247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15E4FD-0D57-43A5-BE58-AB92245F3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8" y="3826"/>
              <a:ext cx="261" cy="261"/>
              <a:chOff x="568" y="3826"/>
              <a:chExt cx="261" cy="261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9A8BA8A-57BE-46FA-9F5A-DDE334473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3845"/>
                <a:ext cx="190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010D3A4-11FC-4C2E-9BAA-2EE6ECEFC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" y="3877"/>
                <a:ext cx="16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C</a:t>
                </a:r>
                <a:endParaRPr lang="en-US" altLang="en-US" sz="2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DF58B8A-0C49-440A-926E-010E51E67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" y="3826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B59B75D-577C-4A39-8396-D0B6FB308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" y="3826"/>
              <a:ext cx="262" cy="261"/>
              <a:chOff x="200" y="3826"/>
              <a:chExt cx="262" cy="26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AC98C02-274D-40FD-A0AD-01F2603E1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" y="3845"/>
                <a:ext cx="183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9E19E48-1E27-44A6-A0CE-EF27F38E8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" y="3855"/>
                <a:ext cx="179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  </a:t>
                </a:r>
                <a:r>
                  <a:rPr lang="en-US" altLang="en-US" sz="1900">
                    <a:solidFill>
                      <a:srgbClr val="FF0000"/>
                    </a:solidFill>
                  </a:rPr>
                  <a:t>A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3DC14F1-595A-4809-85CA-28CFFDD6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" y="3826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B7A3FB-F11E-4FE9-8809-52D8FD836D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4" y="3826"/>
              <a:ext cx="262" cy="261"/>
              <a:chOff x="934" y="3826"/>
              <a:chExt cx="262" cy="261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8AE2C5F-A81C-440A-8DAB-633583CEA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3845"/>
                <a:ext cx="182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04464A6-FBA2-4BF6-A361-341651F41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" y="3877"/>
                <a:ext cx="154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E</a:t>
                </a:r>
                <a:endParaRPr lang="en-US" altLang="en-US" sz="2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9581F0A-4AB6-4DA8-B881-FC02620D4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4" y="3826"/>
                <a:ext cx="262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9187ED-94AA-44C3-8B9A-3C1ABAB41A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2" y="3826"/>
              <a:ext cx="261" cy="261"/>
              <a:chOff x="1302" y="3826"/>
              <a:chExt cx="261" cy="261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8F52DF7-3183-45CB-9142-27E56DAFF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3845"/>
                <a:ext cx="173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02ABC5-8DDC-4BA2-9899-F4FB654B2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5" y="3877"/>
                <a:ext cx="146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F</a:t>
                </a:r>
                <a:endParaRPr lang="en-US" altLang="en-US" sz="24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22807B5-C5CE-4323-AAAF-E2FD7F23E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3826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EE5E058-4B7E-4DC9-B84D-24ECF95A94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5" y="3826"/>
              <a:ext cx="261" cy="261"/>
              <a:chOff x="2035" y="3826"/>
              <a:chExt cx="261" cy="26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10112DE-1A22-47DB-A2AE-9E7884999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3" y="3845"/>
                <a:ext cx="190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5C7DC6C-23BC-43FE-AED0-2D3336BE7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8" y="3877"/>
                <a:ext cx="163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</a:rPr>
                  <a:t>B</a:t>
                </a:r>
                <a:endParaRPr lang="en-US" altLang="en-US" sz="24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0948769-4F32-46F4-9869-B84747921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3826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1009FDC-D837-4669-A62A-2009EE0FA8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8" y="3826"/>
              <a:ext cx="264" cy="261"/>
              <a:chOff x="1668" y="3826"/>
              <a:chExt cx="264" cy="26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E35A108-1B38-4DE6-93F7-9F8548508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3845"/>
                <a:ext cx="199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D038FC5-C40D-4277-994E-2C08571F2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3877"/>
                <a:ext cx="171" cy="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 dirty="0">
                    <a:solidFill>
                      <a:srgbClr val="000000"/>
                    </a:solidFill>
                  </a:rPr>
                  <a:t>D</a:t>
                </a:r>
                <a:endParaRPr lang="en-US" altLang="en-US" sz="2400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DB2A84D-F8BF-4B53-9B40-DDCFB0770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3826"/>
                <a:ext cx="262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DA063B2-A40A-4FAC-AB9D-0D0907BB8E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3" y="3826"/>
              <a:ext cx="261" cy="261"/>
              <a:chOff x="2403" y="3826"/>
              <a:chExt cx="261" cy="26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BC85722-F021-4098-A21D-758AB3D04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1" y="3845"/>
                <a:ext cx="198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CFD36BB-FEC1-45D9-8279-276354F8B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877"/>
                <a:ext cx="111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900">
                    <a:solidFill>
                      <a:srgbClr val="FF0000"/>
                    </a:solidFill>
                  </a:rPr>
                  <a:t>A</a:t>
                </a:r>
                <a:endParaRPr lang="en-US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8EA2812-BC02-477E-9C34-65C4DE8F8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3" y="3826"/>
                <a:ext cx="261" cy="261"/>
              </a:xfrm>
              <a:prstGeom prst="ellips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53" name="Line 85">
              <a:extLst>
                <a:ext uri="{FF2B5EF4-FFF2-40B4-BE49-F238E27FC236}">
                  <a16:creationId xmlns:a16="http://schemas.microsoft.com/office/drawing/2014/main" id="{595149C3-7D03-470F-945D-2D09F41B1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" y="3958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Line 86">
              <a:extLst>
                <a:ext uri="{FF2B5EF4-FFF2-40B4-BE49-F238E27FC236}">
                  <a16:creationId xmlns:a16="http://schemas.microsoft.com/office/drawing/2014/main" id="{70218054-02DB-40A3-9365-6A9BF8A80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" y="3953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Line 87">
              <a:extLst>
                <a:ext uri="{FF2B5EF4-FFF2-40B4-BE49-F238E27FC236}">
                  <a16:creationId xmlns:a16="http://schemas.microsoft.com/office/drawing/2014/main" id="{8A8E169B-A70F-43A4-9FBC-10FF2E91A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5" y="3951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Line 88">
              <a:extLst>
                <a:ext uri="{FF2B5EF4-FFF2-40B4-BE49-F238E27FC236}">
                  <a16:creationId xmlns:a16="http://schemas.microsoft.com/office/drawing/2014/main" id="{4F795173-9064-4B8D-8C3A-152516678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3956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89">
              <a:extLst>
                <a:ext uri="{FF2B5EF4-FFF2-40B4-BE49-F238E27FC236}">
                  <a16:creationId xmlns:a16="http://schemas.microsoft.com/office/drawing/2014/main" id="{44B6760C-9C45-45F6-806D-C72784315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1" y="3965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Line 90">
              <a:extLst>
                <a:ext uri="{FF2B5EF4-FFF2-40B4-BE49-F238E27FC236}">
                  <a16:creationId xmlns:a16="http://schemas.microsoft.com/office/drawing/2014/main" id="{F0EC5DC8-7483-4D1E-BFFD-41310A8AD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0" y="3959"/>
              <a:ext cx="104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4E664625-34F3-0675-4EFD-A28D837F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832" y="5462949"/>
            <a:ext cx="3274429" cy="172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9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EC26B-80AD-9B42-947F-3F6F8DB0E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92" y="235943"/>
            <a:ext cx="8489416" cy="63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0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AFD46-167D-D763-5E12-7A31C76D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4" y="228322"/>
            <a:ext cx="8451312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6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9C8A9-28DD-3446-3F78-A9502A32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335012"/>
            <a:ext cx="822269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74B1-9718-89D7-3A1C-484E13DC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34" y="158091"/>
            <a:ext cx="7106728" cy="471637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Simulated-Annealing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3213-BDEB-D5FB-0CFD-D6787EFAD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33" y="790455"/>
            <a:ext cx="11903015" cy="59094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x = </a:t>
            </a:r>
            <a:r>
              <a:rPr lang="en-US" dirty="0" err="1"/>
              <a:t>randnumberbetween</a:t>
            </a:r>
            <a:r>
              <a:rPr lang="en-US" dirty="0"/>
              <a:t> ([0 1])</a:t>
            </a:r>
          </a:p>
          <a:p>
            <a:pPr marL="0" indent="0">
              <a:buNone/>
            </a:pPr>
            <a:r>
              <a:rPr lang="en-US" dirty="0"/>
              <a:t>If x &gt;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, choose best operator, else choose random operator</a:t>
            </a:r>
          </a:p>
          <a:p>
            <a:pPr marL="0" indent="0">
              <a:buNone/>
            </a:pPr>
            <a:r>
              <a:rPr lang="en-US" dirty="0"/>
              <a:t>If we set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 to be 0, this is pure greedy search</a:t>
            </a:r>
          </a:p>
          <a:p>
            <a:pPr marL="0" indent="0">
              <a:buNone/>
            </a:pPr>
            <a:r>
              <a:rPr lang="en-US" dirty="0"/>
              <a:t>If we set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 to be 1, it is pure random search</a:t>
            </a:r>
          </a:p>
          <a:p>
            <a:pPr marL="0" indent="0">
              <a:buNone/>
            </a:pPr>
            <a:r>
              <a:rPr lang="en-US" dirty="0"/>
              <a:t>If we set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 to be in-between 0 and 1, it is partly random/partly greedy search.			t stands for temperature</a:t>
            </a:r>
          </a:p>
          <a:p>
            <a:pPr marL="0" indent="0">
              <a:buNone/>
            </a:pPr>
            <a:r>
              <a:rPr lang="en-US" dirty="0"/>
              <a:t>Here is the whole idea</a:t>
            </a:r>
          </a:p>
          <a:p>
            <a:r>
              <a:rPr lang="en-US" dirty="0"/>
              <a:t>Start the search with a high value of </a:t>
            </a:r>
            <a:r>
              <a:rPr lang="en-US" dirty="0">
                <a:solidFill>
                  <a:srgbClr val="C00000"/>
                </a:solidFill>
              </a:rPr>
              <a:t>t</a:t>
            </a:r>
            <a:r>
              <a:rPr lang="en-US" dirty="0"/>
              <a:t>, then slowly lower the temperature of to zero</a:t>
            </a:r>
          </a:p>
          <a:p>
            <a:r>
              <a:rPr lang="en-US" dirty="0"/>
              <a:t>In other words, start with pure random search, then slowly make it pure greedy search</a:t>
            </a:r>
          </a:p>
          <a:p>
            <a:r>
              <a:rPr lang="en-US" dirty="0"/>
              <a:t>When the algorithm is “young” it explores wildly, as it gets “older:, it becomes more conservative, and more likely to move in the direction of improvement </a:t>
            </a:r>
          </a:p>
        </p:txBody>
      </p:sp>
    </p:spTree>
    <p:extLst>
      <p:ext uri="{BB962C8B-B14F-4D97-AF65-F5344CB8AC3E}">
        <p14:creationId xmlns:p14="http://schemas.microsoft.com/office/powerpoint/2010/main" val="270698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E0DAF-FC4D-43C4-37AD-5D9C12BF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331201"/>
            <a:ext cx="8192210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25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19FC37B3-E0B1-4451-8E60-79AD35DA8085}"/>
              </a:ext>
            </a:extLst>
          </p:cNvPr>
          <p:cNvSpPr txBox="1"/>
          <p:nvPr/>
        </p:nvSpPr>
        <p:spPr>
          <a:xfrm>
            <a:off x="674325" y="3591915"/>
            <a:ext cx="34721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dirty="0"/>
              <a:t>This happens in nature, consider…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child that had </a:t>
            </a:r>
            <a:r>
              <a:rPr lang="en-US" sz="1800" i="1" dirty="0"/>
              <a:t>his</a:t>
            </a:r>
            <a:r>
              <a:rPr lang="en-US" sz="1800" dirty="0"/>
              <a:t> looks and </a:t>
            </a:r>
            <a:r>
              <a:rPr lang="en-US" sz="1800" i="1" dirty="0"/>
              <a:t>her</a:t>
            </a:r>
            <a:r>
              <a:rPr lang="en-US" sz="1800" dirty="0"/>
              <a:t> ability to earn money.</a:t>
            </a:r>
          </a:p>
          <a:p>
            <a:r>
              <a:rPr lang="en-US" sz="1800" dirty="0"/>
              <a:t>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child that had </a:t>
            </a:r>
            <a:r>
              <a:rPr lang="en-US" sz="1800" i="1" dirty="0"/>
              <a:t>his</a:t>
            </a:r>
            <a:r>
              <a:rPr lang="en-US" sz="1800" dirty="0"/>
              <a:t> ability to earn money and </a:t>
            </a:r>
            <a:r>
              <a:rPr lang="en-US" sz="1800" i="1" dirty="0"/>
              <a:t>her</a:t>
            </a:r>
            <a:r>
              <a:rPr lang="en-US" sz="1800" dirty="0"/>
              <a:t> looks.</a:t>
            </a:r>
          </a:p>
          <a:p>
            <a:endParaRPr lang="en-US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213259CA-696B-4D9D-81FC-985FE1E65ABC}"/>
              </a:ext>
            </a:extLst>
          </p:cNvPr>
          <p:cNvSpPr txBox="1"/>
          <p:nvPr/>
        </p:nvSpPr>
        <p:spPr>
          <a:xfrm>
            <a:off x="674325" y="352732"/>
            <a:ext cx="3472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dirty="0"/>
              <a:t>Suppose you had states A and B…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child that had A’s Y value and B’s X value would be awful.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child that had A’s X value and B’s Y value would be great.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23699-5C08-44C7-9233-29FBDEED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09" y="156858"/>
            <a:ext cx="5351901" cy="401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796A9-3BA1-4831-A4B0-3DD12B6E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9875" b="18378"/>
          <a:stretch>
            <a:fillRect/>
          </a:stretch>
        </p:blipFill>
        <p:spPr bwMode="auto">
          <a:xfrm>
            <a:off x="8363973" y="4239726"/>
            <a:ext cx="3665537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73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DE8B3-CF91-66E2-0754-75396BDD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0" y="392167"/>
            <a:ext cx="10907484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2A9DD-D485-8C94-9589-D143DB8E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388356"/>
            <a:ext cx="8253175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9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C5F-D33E-0978-7CB6-36506CA3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38360-BC73-D854-8B64-BA90F40D5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454"/>
            <a:ext cx="10515600" cy="5342020"/>
          </a:xfrm>
        </p:spPr>
        <p:txBody>
          <a:bodyPr>
            <a:normAutofit/>
          </a:bodyPr>
          <a:lstStyle/>
          <a:p>
            <a:r>
              <a:rPr lang="en-US" sz="3200" dirty="0"/>
              <a:t>Genetic Algorithms require many parameters… (population size, fraction of the population generated by crossover; mutation rate, number of sexes…) How do we set these?</a:t>
            </a:r>
          </a:p>
          <a:p>
            <a:r>
              <a:rPr lang="en-US" sz="3200" dirty="0"/>
              <a:t>Genetic Algorithms are really just a kind of hill-climbing search, with some randomness but seem to have less problems with local maximums</a:t>
            </a:r>
          </a:p>
          <a:p>
            <a:r>
              <a:rPr lang="en-US" sz="3200" dirty="0"/>
              <a:t>Genetic Algorithms are very easy to parallelize…</a:t>
            </a:r>
          </a:p>
          <a:p>
            <a:pPr marL="0" indent="0">
              <a:buNone/>
            </a:pPr>
            <a:r>
              <a:rPr lang="en-US" sz="3200" b="1" dirty="0"/>
              <a:t>Applications:</a:t>
            </a:r>
          </a:p>
          <a:p>
            <a:pPr marL="0" indent="0">
              <a:buNone/>
            </a:pPr>
            <a:r>
              <a:rPr lang="en-US" sz="3200" dirty="0"/>
              <a:t>Protein Folding, Circuit Design, Job-Shop Scheduling Problem, Timetabling, designing wings for aircraft</a:t>
            </a:r>
          </a:p>
        </p:txBody>
      </p:sp>
    </p:spTree>
    <p:extLst>
      <p:ext uri="{BB962C8B-B14F-4D97-AF65-F5344CB8AC3E}">
        <p14:creationId xmlns:p14="http://schemas.microsoft.com/office/powerpoint/2010/main" val="108229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711A-4B20-A266-0E31-11625610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 Success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0DB3B-B10C-6ABE-52AB-353DB2251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580"/>
            <a:ext cx="10515600" cy="53420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400" dirty="0"/>
              <a:t>For an antenna for a particular job, we can measure its </a:t>
            </a:r>
            <a:r>
              <a:rPr lang="en-US" sz="4400" b="1" dirty="0"/>
              <a:t>fitness</a:t>
            </a:r>
            <a:r>
              <a:rPr lang="en-US" sz="4400" dirty="0"/>
              <a:t> by…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A straight antenna gives some fitness, but bending it in different locations can give you different fitness.</a:t>
            </a:r>
          </a:p>
          <a:p>
            <a:pPr marL="0" indent="0">
              <a:buNone/>
            </a:pPr>
            <a:r>
              <a:rPr lang="en-US" sz="4400" dirty="0"/>
              <a:t>We can define a </a:t>
            </a:r>
            <a:r>
              <a:rPr lang="en-US" sz="4400" b="1" dirty="0"/>
              <a:t>state</a:t>
            </a:r>
            <a:r>
              <a:rPr lang="en-US" sz="4400" dirty="0"/>
              <a:t>, (not shown, say a linked list of “bends”)</a:t>
            </a:r>
          </a:p>
          <a:p>
            <a:pPr marL="0" indent="0">
              <a:buNone/>
            </a:pPr>
            <a:r>
              <a:rPr lang="en-US" sz="4400" dirty="0"/>
              <a:t>We define </a:t>
            </a:r>
            <a:r>
              <a:rPr lang="en-US" sz="4400" b="1" dirty="0"/>
              <a:t>operators</a:t>
            </a:r>
          </a:p>
          <a:p>
            <a:r>
              <a:rPr lang="en-US" sz="4400" b="1" dirty="0"/>
              <a:t>forward</a:t>
            </a:r>
            <a:r>
              <a:rPr lang="en-US" sz="4400" dirty="0"/>
              <a:t>(length, radius) Add a wire with the given length and radius extending from the current location and then change the current state location to the end of the new wire</a:t>
            </a:r>
          </a:p>
          <a:p>
            <a:r>
              <a:rPr lang="en-US" sz="4400" b="1" dirty="0"/>
              <a:t>Rotate-x</a:t>
            </a:r>
            <a:r>
              <a:rPr lang="en-US" sz="4400" dirty="0"/>
              <a:t>(angle) Change the orientation by rotating it by the specified amount (in radians) about the x axis</a:t>
            </a:r>
          </a:p>
          <a:p>
            <a:r>
              <a:rPr lang="en-US" sz="4400" b="1" dirty="0"/>
              <a:t>Rotate-y</a:t>
            </a:r>
            <a:r>
              <a:rPr lang="en-US" sz="4400" dirty="0"/>
              <a:t>(angle) Change the orientation by rotating it by the specified amount (in radians) about the y-axis</a:t>
            </a:r>
          </a:p>
          <a:p>
            <a:r>
              <a:rPr lang="en-US" sz="4400" b="1" dirty="0"/>
              <a:t>Rotate-z</a:t>
            </a:r>
            <a:r>
              <a:rPr lang="en-US" sz="4400" dirty="0"/>
              <a:t>(angle) Change the orientation by rotating it by the specified amount (in radians) about the z-axis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4C906-47FE-4AFD-80DA-3316B470D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0"/>
          <a:stretch>
            <a:fillRect/>
          </a:stretch>
        </p:blipFill>
        <p:spPr bwMode="auto">
          <a:xfrm>
            <a:off x="838200" y="1690688"/>
            <a:ext cx="8883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61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56C-76B4-015D-0EE0-6E60CF09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 </a:t>
            </a:r>
            <a:r>
              <a:rPr lang="en-US" sz="2400" dirty="0"/>
              <a:t>	First Computer Evolved Hardware in Space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6E914-4705-4937-BB8D-70F65C1C4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5" r="15784"/>
          <a:stretch>
            <a:fillRect/>
          </a:stretch>
        </p:blipFill>
        <p:spPr bwMode="auto">
          <a:xfrm>
            <a:off x="8766342" y="2526966"/>
            <a:ext cx="32258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40DBA-315D-4962-B68A-46AEBA72C3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" r="8752" b="21107"/>
          <a:stretch>
            <a:fillRect/>
          </a:stretch>
        </p:blipFill>
        <p:spPr bwMode="auto">
          <a:xfrm>
            <a:off x="706300" y="3898172"/>
            <a:ext cx="7923906" cy="259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50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B5D8CC-10CE-423B-B84C-D0AD445EC1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958" y="279734"/>
            <a:ext cx="7159792" cy="344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E2BF10-2EF4-4814-ADE6-C1DE2EF39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885" y="5748004"/>
            <a:ext cx="45053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 great way to kill time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http://rednuht.org/genetic_walkers/</a:t>
            </a:r>
          </a:p>
        </p:txBody>
      </p:sp>
    </p:spTree>
    <p:extLst>
      <p:ext uri="{BB962C8B-B14F-4D97-AF65-F5344CB8AC3E}">
        <p14:creationId xmlns:p14="http://schemas.microsoft.com/office/powerpoint/2010/main" val="4145513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D51B-9F67-2522-36CF-52E5EB08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95195-3BAA-9EF4-77E1-B97F9819A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2179" cy="44949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Here we have a state which is divided into 50 percents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the task of assigning 5 districts of equal sizes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overall election is decided by who wins the most districts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If, instead, the party that captured the most precincts won, this state would go to the blue party.</a:t>
            </a:r>
          </a:p>
          <a:p>
            <a:pPr marL="0" indent="0">
              <a:buNone/>
            </a:pPr>
            <a:r>
              <a:rPr lang="en-US" dirty="0"/>
              <a:t>Popular vote.</a:t>
            </a:r>
          </a:p>
        </p:txBody>
      </p:sp>
      <p:pic>
        <p:nvPicPr>
          <p:cNvPr id="4" name="Picture 3" descr="Well Now That You Put It Like That It Makes Complete Sense">
            <a:extLst>
              <a:ext uri="{FF2B5EF4-FFF2-40B4-BE49-F238E27FC236}">
                <a16:creationId xmlns:a16="http://schemas.microsoft.com/office/drawing/2014/main" id="{45590F1C-4F9F-4291-A076-1ED09331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5" r="67345"/>
          <a:stretch>
            <a:fillRect/>
          </a:stretch>
        </p:blipFill>
        <p:spPr bwMode="auto">
          <a:xfrm>
            <a:off x="6961521" y="1825625"/>
            <a:ext cx="1990725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953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0357-8C3D-4875-A7FD-2D8C99BD9F1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981200" y="40305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Sample Optimization Problem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40DE9BE-FE8C-4006-B6F4-BCDA320CF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99" y="1546057"/>
            <a:ext cx="24955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For a sensible assignments of five districts, the blue party does win.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F6B5157-861A-4CED-99D5-EEAF425C2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0646" y="1546057"/>
            <a:ext cx="2495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All precincts in a districts must be connected.</a:t>
            </a:r>
          </a:p>
        </p:txBody>
      </p:sp>
      <p:pic>
        <p:nvPicPr>
          <p:cNvPr id="5" name="Picture 4" descr="Well Now That You Put It Like That It Makes Complete Sense">
            <a:extLst>
              <a:ext uri="{FF2B5EF4-FFF2-40B4-BE49-F238E27FC236}">
                <a16:creationId xmlns:a16="http://schemas.microsoft.com/office/drawing/2014/main" id="{92A547CB-8E08-46F1-83CD-1FAE87C1D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5" r="35780"/>
          <a:stretch>
            <a:fillRect/>
          </a:stretch>
        </p:blipFill>
        <p:spPr bwMode="auto">
          <a:xfrm>
            <a:off x="4138612" y="2054057"/>
            <a:ext cx="3914775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43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62146-9CC7-79A9-5870-FF941A70C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891" y="94891"/>
                <a:ext cx="11999343" cy="669409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function Simulated-Annealing ( problem, schedule ) returns a solution state</a:t>
                </a:r>
              </a:p>
              <a:p>
                <a:pPr marL="0" indent="0">
                  <a:buNone/>
                </a:pPr>
                <a:r>
                  <a:rPr lang="en-US" dirty="0"/>
                  <a:t>inputs: problem // a problem</a:t>
                </a:r>
              </a:p>
              <a:p>
                <a:pPr marL="0" indent="0">
                  <a:buNone/>
                </a:pPr>
                <a:r>
                  <a:rPr lang="en-US" dirty="0"/>
                  <a:t>	  schedule // a mapping from time to “temperature”</a:t>
                </a:r>
              </a:p>
              <a:p>
                <a:pPr marL="0" indent="0">
                  <a:buNone/>
                </a:pPr>
                <a:r>
                  <a:rPr lang="en-US" dirty="0"/>
                  <a:t>local variables : current // a node</a:t>
                </a:r>
              </a:p>
              <a:p>
                <a:pPr marL="0" indent="0">
                  <a:buNone/>
                </a:pPr>
                <a:r>
                  <a:rPr lang="en-US" dirty="0"/>
                  <a:t>		      next      // a node</a:t>
                </a:r>
              </a:p>
              <a:p>
                <a:pPr marL="0" indent="0">
                  <a:buNone/>
                </a:pPr>
                <a:r>
                  <a:rPr lang="en-US" dirty="0"/>
                  <a:t>	T      // a “temperature” controlling the probability of downward steps </a:t>
                </a:r>
              </a:p>
              <a:p>
                <a:pPr marL="0" indent="0">
                  <a:buNone/>
                </a:pPr>
                <a:r>
                  <a:rPr lang="en-US" dirty="0"/>
                  <a:t>current </a:t>
                </a:r>
                <a:r>
                  <a:rPr lang="en-US" dirty="0">
                    <a:sym typeface="Wingdings" panose="05000000000000000000" pitchFamily="2" charset="2"/>
                  </a:rPr>
                  <a:t> Make-Node ( initial-state [ problem ])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For t 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∞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       T </a:t>
                </a:r>
                <a:r>
                  <a:rPr lang="en-US" dirty="0">
                    <a:sym typeface="Wingdings" panose="05000000000000000000" pitchFamily="2" charset="2"/>
                  </a:rPr>
                  <a:t> schedule [ t ]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if T = 0 then return current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next  a randomly selected successor of current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</m:oMath>
                </a14:m>
                <a:r>
                  <a:rPr lang="en-US" dirty="0"/>
                  <a:t>E </a:t>
                </a:r>
                <a:r>
                  <a:rPr lang="en-US" dirty="0">
                    <a:sym typeface="Wingdings" panose="05000000000000000000" pitchFamily="2" charset="2"/>
                  </a:rPr>
                  <a:t> Value [ next ] – Value [ current ]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</m:oMath>
                </a14:m>
                <a:r>
                  <a:rPr lang="en-US" dirty="0"/>
                  <a:t>E &gt; 0 then current </a:t>
                </a:r>
                <a:r>
                  <a:rPr lang="en-US" dirty="0">
                    <a:sym typeface="Wingdings" panose="05000000000000000000" pitchFamily="2" charset="2"/>
                  </a:rPr>
                  <a:t> next</a:t>
                </a:r>
              </a:p>
              <a:p>
                <a:pPr marL="0" indent="0">
                  <a:buNone/>
                </a:pPr>
                <a:r>
                  <a:rPr lang="en-US" dirty="0"/>
                  <a:t>        else current </a:t>
                </a:r>
                <a:r>
                  <a:rPr lang="en-US" dirty="0">
                    <a:sym typeface="Wingdings" panose="05000000000000000000" pitchFamily="2" charset="2"/>
                  </a:rPr>
                  <a:t> next only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lang="en-US" dirty="0"/>
                          <m:t>E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62146-9CC7-79A9-5870-FF941A70C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891" y="94891"/>
                <a:ext cx="11999343" cy="6694098"/>
              </a:xfrm>
              <a:blipFill>
                <a:blip r:embed="rId2"/>
                <a:stretch>
                  <a:fillRect l="-1067" t="-2095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46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CC01-446E-D989-2AD9-D8CA948B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6721-F4C6-160C-07BA-A848D3ECB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5084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However, we can search for assignments of the five districts such that red wins!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called Gerrymandering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basic idea of Gerrymandering, try to have just one or two districts that concentrate almost all of your rival</a:t>
            </a:r>
          </a:p>
        </p:txBody>
      </p:sp>
      <p:pic>
        <p:nvPicPr>
          <p:cNvPr id="4" name="Picture 3" descr="Well Now That You Put It Like That It Makes Complete Sense">
            <a:extLst>
              <a:ext uri="{FF2B5EF4-FFF2-40B4-BE49-F238E27FC236}">
                <a16:creationId xmlns:a16="http://schemas.microsoft.com/office/drawing/2014/main" id="{630EF098-2ED8-4648-8162-95092CB8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5" r="2031"/>
          <a:stretch>
            <a:fillRect/>
          </a:stretch>
        </p:blipFill>
        <p:spPr bwMode="auto">
          <a:xfrm>
            <a:off x="5981449" y="2147887"/>
            <a:ext cx="5972175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29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8DEB-6617-B031-BC17-9413EB89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E2C7-06A8-0408-A8A5-D7EFDF3F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30516" cy="28849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Here is a real-world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could frame Gerrymandering as an optimization problem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would be the initial state?</a:t>
            </a:r>
          </a:p>
          <a:p>
            <a:r>
              <a:rPr lang="en-US" dirty="0"/>
              <a:t>What are the operators?</a:t>
            </a:r>
          </a:p>
          <a:p>
            <a:r>
              <a:rPr lang="en-US" dirty="0"/>
              <a:t>What is the evaluation function?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5B42F-E64C-4DAA-B4BB-495AE6CB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84" y="4710578"/>
            <a:ext cx="2065004" cy="204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0D90DE-F23F-40D9-9365-8EDECA14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11" y="1504949"/>
            <a:ext cx="4371473" cy="437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E1044D-93DC-46E4-A7B6-95E687BDD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9034" y="5876422"/>
            <a:ext cx="39338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Gerrymandered 4th Congressional District in Illinois</a:t>
            </a:r>
          </a:p>
        </p:txBody>
      </p:sp>
    </p:spTree>
    <p:extLst>
      <p:ext uri="{BB962C8B-B14F-4D97-AF65-F5344CB8AC3E}">
        <p14:creationId xmlns:p14="http://schemas.microsoft.com/office/powerpoint/2010/main" val="1188792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C372-2C7C-0970-360F-0EE050FE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Humans so Smart?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4CF1-7F09-8158-EBC3-74ACD6F70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 of runaway evolution due to Ronald Fisher (whom we will meet as the inventor of the linear classifier)</a:t>
            </a:r>
          </a:p>
          <a:p>
            <a:r>
              <a:rPr lang="en-US" dirty="0"/>
              <a:t>Application to human intelligence mostly due to Geoffrey Miller</a:t>
            </a:r>
          </a:p>
          <a:p>
            <a:r>
              <a:rPr lang="en-US" dirty="0"/>
              <a:t>Geoffrey Miller The Mating Mind: How Sexual Choice Shaped Human Nature (2000)</a:t>
            </a:r>
          </a:p>
          <a:p>
            <a:r>
              <a:rPr lang="en-US" dirty="0"/>
              <a:t>This is a theory, but very plausible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D0098-E924-CECD-3C06-AD06FC38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5157" r="13414" b="24571"/>
          <a:stretch>
            <a:fillRect/>
          </a:stretch>
        </p:blipFill>
        <p:spPr bwMode="auto">
          <a:xfrm>
            <a:off x="10258927" y="3976914"/>
            <a:ext cx="1524000" cy="233498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D555E1-C8A3-3B60-D44C-244A5CA4A3DC}"/>
              </a:ext>
            </a:extLst>
          </p:cNvPr>
          <p:cNvSpPr/>
          <p:nvPr/>
        </p:nvSpPr>
        <p:spPr>
          <a:xfrm>
            <a:off x="10086027" y="6311900"/>
            <a:ext cx="145270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dirty="0"/>
              <a:t>Ronald Fisher</a:t>
            </a:r>
          </a:p>
        </p:txBody>
      </p:sp>
    </p:spTree>
    <p:extLst>
      <p:ext uri="{BB962C8B-B14F-4D97-AF65-F5344CB8AC3E}">
        <p14:creationId xmlns:p14="http://schemas.microsoft.com/office/powerpoint/2010/main" val="115532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DE1B-E30E-DF61-0074-1F66C36B7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7" y="3866147"/>
            <a:ext cx="11706726" cy="2824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Sexual selection is a big driver of evolution</a:t>
            </a:r>
          </a:p>
          <a:p>
            <a:r>
              <a:rPr lang="en-US" dirty="0"/>
              <a:t>The tails of a bird are control by genes, but critically, so is their behavior</a:t>
            </a:r>
          </a:p>
          <a:p>
            <a:r>
              <a:rPr lang="en-US" dirty="0"/>
              <a:t>Female choice is an example of a </a:t>
            </a:r>
            <a:r>
              <a:rPr lang="en-US" dirty="0" err="1"/>
              <a:t>behvaior</a:t>
            </a:r>
            <a:r>
              <a:rPr lang="en-US" dirty="0"/>
              <a:t>. If a female that likes 20inch tails has daughters, it is likely that the daughters will also like 2-inch tails</a:t>
            </a:r>
          </a:p>
          <a:p>
            <a:r>
              <a:rPr lang="en-US" dirty="0"/>
              <a:t>Some female choice may be rational, they may choose for strong beaks, or for good nest making ability, or ….</a:t>
            </a:r>
          </a:p>
          <a:p>
            <a:r>
              <a:rPr lang="en-US" dirty="0"/>
              <a:t>Some (perhaps most) female choices could be arbitrary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E1E38-1182-F190-CFC2-2463CE77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1" y="383721"/>
            <a:ext cx="1291863" cy="96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0C8D65BF-3A9C-966D-B145-B2A71DFD3756}"/>
              </a:ext>
            </a:extLst>
          </p:cNvPr>
          <p:cNvSpPr txBox="1"/>
          <p:nvPr/>
        </p:nvSpPr>
        <p:spPr>
          <a:xfrm>
            <a:off x="107473" y="303020"/>
            <a:ext cx="1027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1.5 inch 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04ADB-EE94-908E-4CF2-B814A869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1" y="1431613"/>
            <a:ext cx="1291863" cy="96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10F4ABBB-719A-F55E-CED4-7A40F55BEFFC}"/>
              </a:ext>
            </a:extLst>
          </p:cNvPr>
          <p:cNvSpPr txBox="1"/>
          <p:nvPr/>
        </p:nvSpPr>
        <p:spPr>
          <a:xfrm>
            <a:off x="243729" y="1431613"/>
            <a:ext cx="891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2 inch tail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49256-93CD-0368-5D12-751F0AD7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1" y="2361877"/>
            <a:ext cx="1377163" cy="1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1058A2FC-44D9-B240-CEC3-87E0259C833B}"/>
              </a:ext>
            </a:extLst>
          </p:cNvPr>
          <p:cNvSpPr txBox="1"/>
          <p:nvPr/>
        </p:nvSpPr>
        <p:spPr>
          <a:xfrm>
            <a:off x="107472" y="2515765"/>
            <a:ext cx="1027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2.5 inch tail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B42D87-F72E-C67C-2223-8BFE923C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1991" y="1431613"/>
            <a:ext cx="1621198" cy="121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5">
            <a:extLst>
              <a:ext uri="{FF2B5EF4-FFF2-40B4-BE49-F238E27FC236}">
                <a16:creationId xmlns:a16="http://schemas.microsoft.com/office/drawing/2014/main" id="{93B74920-81B4-FDB7-C610-FC28BF3B29DD}"/>
              </a:ext>
            </a:extLst>
          </p:cNvPr>
          <p:cNvSpPr/>
          <p:nvPr/>
        </p:nvSpPr>
        <p:spPr>
          <a:xfrm>
            <a:off x="10272340" y="210836"/>
            <a:ext cx="1740099" cy="864523"/>
          </a:xfrm>
          <a:prstGeom prst="wedgeRoundRectCallout">
            <a:avLst>
              <a:gd name="adj1" fmla="val -32906"/>
              <a:gd name="adj2" fmla="val 8178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I like guys with a two inch tail..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9527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8B56E-1D50-8A51-031D-7D4FBADD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266426"/>
            <a:ext cx="11213432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7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8F84B-B7C6-D25D-294B-823B9857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312150"/>
            <a:ext cx="11133221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84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C9C40-7654-BAB0-97E0-C22C8BEF5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8" y="247374"/>
            <a:ext cx="11293643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05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BF811-2911-0F22-2887-043AA831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9" y="289288"/>
            <a:ext cx="11373852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79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2C9A9-E2AA-371A-3A65-DB326D0A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5" y="304529"/>
            <a:ext cx="11550314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24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05F23-1830-551C-E618-1D60A0C1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2615"/>
            <a:ext cx="11229474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9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73AEA-3F58-93ED-92DF-CC86F89EB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71" y="203859"/>
            <a:ext cx="10626305" cy="21684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When the temperature is 25, we are doing pure random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temperature is 12.5, we are doing a 50/50 mix random/greedy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temperature is zero, we are doing pure greedy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53139-5538-407F-8AC1-FE2047070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37" y="2582134"/>
            <a:ext cx="8260534" cy="265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32465F2-4A40-42E6-985D-BA00B449075C}"/>
              </a:ext>
            </a:extLst>
          </p:cNvPr>
          <p:cNvSpPr txBox="1"/>
          <p:nvPr/>
        </p:nvSpPr>
        <p:spPr>
          <a:xfrm>
            <a:off x="2589442" y="5451896"/>
            <a:ext cx="732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(most folks have the temp normalized between 1 and 0, this nice gif does not)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B18C2-9400-41DB-BA6D-0C098790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537" y="6316003"/>
            <a:ext cx="8982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https://upload.wikimedia.org/wikipedia/commons/d/d5/Hill_Climbing_with_Simulated_Annealing.gif</a:t>
            </a:r>
          </a:p>
        </p:txBody>
      </p:sp>
    </p:spTree>
    <p:extLst>
      <p:ext uri="{BB962C8B-B14F-4D97-AF65-F5344CB8AC3E}">
        <p14:creationId xmlns:p14="http://schemas.microsoft.com/office/powerpoint/2010/main" val="3321154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4B481-9A12-534F-1D25-94D40885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293098"/>
            <a:ext cx="10956758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1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550B-3BBA-70B8-5C46-85498B5D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Search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E8C1A-819E-624B-D45F-E0F0EE33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Search can solve the Rubik Cube!</a:t>
            </a:r>
          </a:p>
          <a:p>
            <a:r>
              <a:rPr lang="en-US" dirty="0"/>
              <a:t>If I take a scrambled cube, and randomly rotate a side, eventually I will solve it.</a:t>
            </a:r>
          </a:p>
          <a:p>
            <a:r>
              <a:rPr lang="en-US" dirty="0"/>
              <a:t>How many moves will it take on average?</a:t>
            </a:r>
          </a:p>
        </p:txBody>
      </p:sp>
    </p:spTree>
    <p:extLst>
      <p:ext uri="{BB962C8B-B14F-4D97-AF65-F5344CB8AC3E}">
        <p14:creationId xmlns:p14="http://schemas.microsoft.com/office/powerpoint/2010/main" val="1879657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44E4-F88F-5C43-76C2-4C842ABB2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Search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83CA-902F-DCFA-EB92-787B00BB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Random search can solve the Rubik Cube!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If I take a scrambled cube, and randomly rotate a side, eventually I will solve it</a:t>
            </a:r>
          </a:p>
          <a:p>
            <a:r>
              <a:rPr lang="en-US" dirty="0"/>
              <a:t>How many moves will it take on average?</a:t>
            </a:r>
          </a:p>
          <a:p>
            <a:r>
              <a:rPr lang="en-US" dirty="0"/>
              <a:t>Slightly more than</a:t>
            </a:r>
          </a:p>
          <a:p>
            <a:pPr marL="457200" lvl="1" indent="0">
              <a:buNone/>
            </a:pPr>
            <a:r>
              <a:rPr lang="en-US" sz="3600" dirty="0"/>
              <a:t>     </a:t>
            </a:r>
            <a:r>
              <a:rPr lang="en-US" sz="4000" dirty="0"/>
              <a:t>43,252,003,274,489,856,000</a:t>
            </a:r>
            <a:endParaRPr lang="en-US" sz="3600" dirty="0"/>
          </a:p>
          <a:p>
            <a:r>
              <a:rPr lang="en-US" sz="1800" dirty="0"/>
              <a:t>https://www.youtube.com/watch?v=vYEhCiP96Hg&amp;ab_channel=Mathologer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AF250-1C1F-49B1-9C8D-E8A4623E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84" y="5381348"/>
            <a:ext cx="2308315" cy="13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7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051F-6CFE-1B80-8195-954A1DCF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Simulated-Annealing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2398-BBF7-0678-2DDC-751871996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possible to determine the rate at which </a:t>
            </a:r>
            <a:r>
              <a:rPr lang="en-US" dirty="0">
                <a:solidFill>
                  <a:srgbClr val="C00000"/>
                </a:solidFill>
              </a:rPr>
              <a:t>t </a:t>
            </a:r>
            <a:r>
              <a:rPr lang="en-US" dirty="0"/>
              <a:t>should go to zero, to have an optimal solution</a:t>
            </a:r>
          </a:p>
          <a:p>
            <a:pPr marL="0" indent="0">
              <a:buNone/>
            </a:pPr>
            <a:r>
              <a:rPr lang="en-US" dirty="0"/>
              <a:t>However, it is generally much too slow to use that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So, in practice, you pick a time budget, say one hour.</a:t>
            </a:r>
          </a:p>
          <a:p>
            <a:pPr marL="0" indent="0">
              <a:buNone/>
            </a:pPr>
            <a:r>
              <a:rPr lang="en-US" dirty="0"/>
              <a:t>And you let the </a:t>
            </a:r>
            <a:r>
              <a:rPr lang="en-US" dirty="0">
                <a:solidFill>
                  <a:srgbClr val="C00000"/>
                </a:solidFill>
              </a:rPr>
              <a:t>t </a:t>
            </a:r>
            <a:r>
              <a:rPr lang="en-US" dirty="0"/>
              <a:t>go from 0 to 1 in one hour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not optimal, but tends to work very well in practice</a:t>
            </a:r>
          </a:p>
        </p:txBody>
      </p:sp>
    </p:spTree>
    <p:extLst>
      <p:ext uri="{BB962C8B-B14F-4D97-AF65-F5344CB8AC3E}">
        <p14:creationId xmlns:p14="http://schemas.microsoft.com/office/powerpoint/2010/main" val="190335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E219-E93F-15CE-147A-BC138C8E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764328" cy="851200"/>
          </a:xfrm>
        </p:spPr>
        <p:txBody>
          <a:bodyPr/>
          <a:lstStyle/>
          <a:p>
            <a:r>
              <a:rPr lang="en-US" dirty="0"/>
              <a:t>Genetic Algorithms I (R and N, pages 619-621)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4E91C-DD3A-61B8-AFDA-6FC9D697F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30" y="1460499"/>
            <a:ext cx="10567737" cy="5032375"/>
          </a:xfrm>
        </p:spPr>
        <p:txBody>
          <a:bodyPr/>
          <a:lstStyle/>
          <a:p>
            <a:r>
              <a:rPr lang="en-US" dirty="0"/>
              <a:t>Variation (members of the same species are differ in some ways)</a:t>
            </a:r>
          </a:p>
          <a:p>
            <a:r>
              <a:rPr lang="en-US" dirty="0"/>
              <a:t>Heritability (some of variability is inherited)</a:t>
            </a:r>
          </a:p>
          <a:p>
            <a:r>
              <a:rPr lang="en-US" dirty="0"/>
              <a:t>Finite resources (not every individual will live to reproductive age)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Given the above, the basic idea of natural selection is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of the characteristics that are variable will be advantageous to survival. Thus, the individuals with the desirable traits are more likely to reproduce and have offspring with similar traits</a:t>
            </a:r>
          </a:p>
          <a:p>
            <a:pPr marL="0" indent="0">
              <a:buNone/>
            </a:pPr>
            <a:r>
              <a:rPr lang="en-US" dirty="0"/>
              <a:t>And therefore the species evolve over time…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BBE62-54CE-4BBB-93FE-5E5B4336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167" y="1520825"/>
            <a:ext cx="1246187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29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C1B1F-4DFA-ED57-EAC0-246DA8D39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281667"/>
            <a:ext cx="11389894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2E37D-AAD7-1050-8A47-A564620E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239753"/>
            <a:ext cx="8497036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8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DF542-A008-AC72-48DB-CB1E7411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54" y="293098"/>
            <a:ext cx="8443692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1595</Words>
  <Application>Microsoft Office PowerPoint</Application>
  <PresentationFormat>Widescreen</PresentationFormat>
  <Paragraphs>198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Simulated-Annealing Intuition</vt:lpstr>
      <vt:lpstr>PowerPoint Presentation</vt:lpstr>
      <vt:lpstr>PowerPoint Presentation</vt:lpstr>
      <vt:lpstr>Simulated-Annealing</vt:lpstr>
      <vt:lpstr>Genetic Algorithms I (R and N, pages 619-621)</vt:lpstr>
      <vt:lpstr>PowerPoint Presentation</vt:lpstr>
      <vt:lpstr>PowerPoint Presentation</vt:lpstr>
      <vt:lpstr>PowerPoint Presentation</vt:lpstr>
      <vt:lpstr>Genetic Algorithms II</vt:lpstr>
      <vt:lpstr>PowerPoint Presentation</vt:lpstr>
      <vt:lpstr>PowerPoint Presentation</vt:lpstr>
      <vt:lpstr>PowerPoint Presentation</vt:lpstr>
      <vt:lpstr>PowerPoint Presentation</vt:lpstr>
      <vt:lpstr>Genetic Algorithms III</vt:lpstr>
      <vt:lpstr>Genetic Algorithms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 of Genetic Algorithms</vt:lpstr>
      <vt:lpstr>Genetic Algorithm Success Story</vt:lpstr>
      <vt:lpstr>Genetic Algorithms  First Computer Evolved Hardware in Space</vt:lpstr>
      <vt:lpstr>PowerPoint Presentation</vt:lpstr>
      <vt:lpstr>Sample Optimization Problem</vt:lpstr>
      <vt:lpstr>PowerPoint Presentation</vt:lpstr>
      <vt:lpstr>Sample Optimization Problem</vt:lpstr>
      <vt:lpstr>Sample Optimization Problem</vt:lpstr>
      <vt:lpstr>Why are Humans so Smart?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Search Revisited</vt:lpstr>
      <vt:lpstr>Random Search Revisited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Seager</dc:creator>
  <cp:lastModifiedBy>Charles Seager</cp:lastModifiedBy>
  <cp:revision>1</cp:revision>
  <dcterms:created xsi:type="dcterms:W3CDTF">2024-02-07T18:37:08Z</dcterms:created>
  <dcterms:modified xsi:type="dcterms:W3CDTF">2024-02-07T18:41:54Z</dcterms:modified>
</cp:coreProperties>
</file>